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 id="2147483711" r:id="rId2"/>
  </p:sldMasterIdLst>
  <p:sldIdLst>
    <p:sldId id="256" r:id="rId3"/>
    <p:sldId id="260" r:id="rId4"/>
    <p:sldId id="264" r:id="rId5"/>
    <p:sldId id="265" r:id="rId6"/>
    <p:sldId id="263" r:id="rId7"/>
    <p:sldId id="261"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4" d="100"/>
          <a:sy n="84" d="100"/>
        </p:scale>
        <p:origin x="906" y="7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ableStyles" Target="tableStyle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Book2"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r>
              <a:rPr lang="en-US" sz="2000" b="0" dirty="0"/>
              <a:t>Other</a:t>
            </a:r>
            <a:r>
              <a:rPr lang="en-US" sz="2000" b="0" baseline="0" dirty="0"/>
              <a:t> common causes of death</a:t>
            </a:r>
            <a:endParaRPr lang="en-US" sz="2000" b="0" dirty="0"/>
          </a:p>
        </c:rich>
      </c:tx>
      <c:overlay val="0"/>
      <c:spPr>
        <a:noFill/>
        <a:ln>
          <a:noFill/>
        </a:ln>
        <a:effectLst/>
      </c:spPr>
      <c:txPr>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endParaRPr lang="en-US"/>
        </a:p>
      </c:txPr>
    </c:title>
    <c:autoTitleDeleted val="0"/>
    <c:plotArea>
      <c:layout/>
      <c:barChart>
        <c:barDir val="col"/>
        <c:grouping val="clustered"/>
        <c:varyColors val="0"/>
        <c:ser>
          <c:idx val="0"/>
          <c:order val="0"/>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dk1">
                        <a:lumMod val="75000"/>
                        <a:lumOff val="2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Sheet2!$A$1:$A$4</c:f>
              <c:strCache>
                <c:ptCount val="4"/>
                <c:pt idx="0">
                  <c:v>All unintentional injury deaths</c:v>
                </c:pt>
                <c:pt idx="1">
                  <c:v>Unintentional fall deaths</c:v>
                </c:pt>
                <c:pt idx="2">
                  <c:v>Motor vehicle traffic deaths</c:v>
                </c:pt>
                <c:pt idx="3">
                  <c:v>Unintentional poisoning deaths</c:v>
                </c:pt>
              </c:strCache>
            </c:strRef>
          </c:cat>
          <c:val>
            <c:numRef>
              <c:f>Sheet2!$B$1:$B$4</c:f>
              <c:numCache>
                <c:formatCode>#,##0</c:formatCode>
                <c:ptCount val="4"/>
                <c:pt idx="0">
                  <c:v>169936</c:v>
                </c:pt>
                <c:pt idx="1">
                  <c:v>36338</c:v>
                </c:pt>
                <c:pt idx="2">
                  <c:v>40231</c:v>
                </c:pt>
                <c:pt idx="3">
                  <c:v>64795</c:v>
                </c:pt>
              </c:numCache>
            </c:numRef>
          </c:val>
          <c:extLst>
            <c:ext xmlns:c16="http://schemas.microsoft.com/office/drawing/2014/chart" uri="{C3380CC4-5D6E-409C-BE32-E72D297353CC}">
              <c16:uniqueId val="{00000000-27C2-4914-8AAC-9B57F1FEA237}"/>
            </c:ext>
          </c:extLst>
        </c:ser>
        <c:dLbls>
          <c:dLblPos val="inEnd"/>
          <c:showLegendKey val="0"/>
          <c:showVal val="1"/>
          <c:showCatName val="0"/>
          <c:showSerName val="0"/>
          <c:showPercent val="0"/>
          <c:showBubbleSize val="0"/>
        </c:dLbls>
        <c:gapWidth val="267"/>
        <c:overlap val="-43"/>
        <c:axId val="479040096"/>
        <c:axId val="479041736"/>
      </c:barChart>
      <c:catAx>
        <c:axId val="479040096"/>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197" b="0" i="0" u="none" strike="noStrike" kern="1200" cap="none" spc="0" normalizeH="0" baseline="0">
                <a:solidFill>
                  <a:schemeClr val="dk1">
                    <a:lumMod val="65000"/>
                    <a:lumOff val="35000"/>
                  </a:schemeClr>
                </a:solidFill>
                <a:latin typeface="+mn-lt"/>
                <a:ea typeface="+mn-ea"/>
                <a:cs typeface="+mn-cs"/>
              </a:defRPr>
            </a:pPr>
            <a:endParaRPr lang="en-US"/>
          </a:p>
        </c:txPr>
        <c:crossAx val="479041736"/>
        <c:crosses val="autoZero"/>
        <c:auto val="1"/>
        <c:lblAlgn val="ctr"/>
        <c:lblOffset val="100"/>
        <c:noMultiLvlLbl val="0"/>
      </c:catAx>
      <c:valAx>
        <c:axId val="479041736"/>
        <c:scaling>
          <c:orientation val="minMax"/>
        </c:scaling>
        <c:delete val="0"/>
        <c:axPos val="l"/>
        <c:majorGridlines>
          <c:spPr>
            <a:ln w="9525" cap="flat" cmpd="sng" algn="ctr">
              <a:solidFill>
                <a:schemeClr val="dk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479040096"/>
        <c:crosses val="autoZero"/>
        <c:crossBetween val="between"/>
        <c:dispUnits>
          <c:builtInUnit val="thousands"/>
          <c:dispUnitsLbl>
            <c:spPr>
              <a:noFill/>
              <a:ln>
                <a:noFill/>
              </a:ln>
              <a:effectLst/>
            </c:spPr>
            <c:txPr>
              <a:bodyPr rot="-540000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endParaRPr lang="en-US"/>
              </a:p>
            </c:txPr>
          </c:dispUnitsLbl>
        </c:dispUnits>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media/image1.jpe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media/media2.m4a>
</file>

<file path=ppt/media/media3.m4a>
</file>

<file path=ppt/media/media4.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8/6/2020</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2622599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8/6/2020</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0043405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8/6/2020</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589972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8/6/2020</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2373358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C04E684-10F4-4CC3-A0B9-F03AA7BE37CF}" type="datetimeFigureOut">
              <a:rPr lang="en-US" smtClean="0"/>
              <a:t>8/6/2020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8196627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04E684-10F4-4CC3-A0B9-F03AA7BE37CF}" type="datetimeFigureOut">
              <a:rPr lang="en-US" smtClean="0"/>
              <a:t>8/6/2020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692938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04E684-10F4-4CC3-A0B9-F03AA7BE37CF}" type="datetimeFigureOut">
              <a:rPr lang="en-US" smtClean="0"/>
              <a:t>8/6/2020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116965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C04E684-10F4-4CC3-A0B9-F03AA7BE37CF}" type="datetimeFigureOut">
              <a:rPr lang="en-US" smtClean="0"/>
              <a:t>8/6/2020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27016876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C04E684-10F4-4CC3-A0B9-F03AA7BE37CF}" type="datetimeFigureOut">
              <a:rPr lang="en-US" smtClean="0"/>
              <a:t>8/6/2020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29180385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3C04E684-10F4-4CC3-A0B9-F03AA7BE37CF}" type="datetimeFigureOut">
              <a:rPr lang="en-US" smtClean="0"/>
              <a:t>8/6/2020</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93724537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3C04E684-10F4-4CC3-A0B9-F03AA7BE37CF}" type="datetimeFigureOut">
              <a:rPr lang="en-US" smtClean="0"/>
              <a:t>8/6/2020</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050787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8/6/2020</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4010665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3C04E684-10F4-4CC3-A0B9-F03AA7BE37CF}" type="datetimeFigureOut">
              <a:rPr lang="en-US" smtClean="0"/>
              <a:t>8/6/2020</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0521572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C04E684-10F4-4CC3-A0B9-F03AA7BE37CF}" type="datetimeFigureOut">
              <a:rPr lang="en-US" smtClean="0"/>
              <a:t>8/6/2020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95941417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C04E684-10F4-4CC3-A0B9-F03AA7BE37CF}" type="datetimeFigureOut">
              <a:rPr lang="en-US" smtClean="0"/>
              <a:t>8/6/2020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30488891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C04E684-10F4-4CC3-A0B9-F03AA7BE37CF}" type="datetimeFigureOut">
              <a:rPr lang="en-US" smtClean="0"/>
              <a:t>8/6/2020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7434578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C04E684-10F4-4CC3-A0B9-F03AA7BE37CF}" type="datetimeFigureOut">
              <a:rPr lang="en-US" smtClean="0"/>
              <a:t>8/6/2020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845F5A-061D-4825-9AE9-D7794091C6CF}" type="slidenum">
              <a:rPr lang="en-US" smtClean="0"/>
              <a:t>‹#›</a:t>
            </a:fld>
            <a:endParaRPr lang="en-US"/>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4710313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04E684-10F4-4CC3-A0B9-F03AA7BE37CF}" type="datetimeFigureOut">
              <a:rPr lang="en-US" smtClean="0"/>
              <a:t>8/6/2020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9246018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C04E684-10F4-4CC3-A0B9-F03AA7BE37CF}" type="datetimeFigureOut">
              <a:rPr lang="en-US" smtClean="0"/>
              <a:t>8/6/2020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90364089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C04E684-10F4-4CC3-A0B9-F03AA7BE37CF}" type="datetimeFigureOut">
              <a:rPr lang="en-US" smtClean="0"/>
              <a:t>8/6/2020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85978298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04E684-10F4-4CC3-A0B9-F03AA7BE37CF}" type="datetimeFigureOut">
              <a:rPr lang="en-US" smtClean="0"/>
              <a:t>8/6/2020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50183621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04E684-10F4-4CC3-A0B9-F03AA7BE37CF}" type="datetimeFigureOut">
              <a:rPr lang="en-US" smtClean="0"/>
              <a:t>8/6/2020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5865648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8/6/2020</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9803875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8/6/2020</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5960771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8/6/2020</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99681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8/6/2020</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7620574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8/6/2020</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2137294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8/6/2020</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6846099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8/6/2020</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0102859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theme" Target="../theme/theme2.xml"/><Relationship Id="rId3" Type="http://schemas.openxmlformats.org/officeDocument/2006/relationships/slideLayout" Target="../slideLayouts/slideLayout15.xml"/><Relationship Id="rId21" Type="http://schemas.openxmlformats.org/officeDocument/2006/relationships/image" Target="../media/image4.png"/><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20"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19" Type="http://schemas.openxmlformats.org/officeDocument/2006/relationships/image" Target="../media/image2.png"/><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8/6/2020</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4011904568"/>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67" r:id="rId6"/>
    <p:sldLayoutId id="2147483662" r:id="rId7"/>
    <p:sldLayoutId id="2147483663" r:id="rId8"/>
    <p:sldLayoutId id="2147483664" r:id="rId9"/>
    <p:sldLayoutId id="2147483665" r:id="rId10"/>
    <p:sldLayoutId id="2147483666" r:id="rId11"/>
    <p:sldLayoutId id="2147483668" r:id="rId12"/>
  </p:sldLayoutIdLst>
  <p:txStyles>
    <p:title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3C04E684-10F4-4CC3-A0B9-F03AA7BE37CF}" type="datetimeFigureOut">
              <a:rPr lang="en-US" smtClean="0"/>
              <a:t>8/6/2020</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2796550479"/>
      </p:ext>
    </p:extLst>
  </p:cSld>
  <p:clrMap bg1="dk1" tx1="lt1" bg2="dk2" tx2="lt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 id="2147483728"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7.png"/><Relationship Id="rId5" Type="http://schemas.openxmlformats.org/officeDocument/2006/relationships/image" Target="../media/image6.jpe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image" Target="../media/image7.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hyperlink" Target="https://www.cdc.gov/nchs/fastats/accidental-injury.htm" TargetMode="External"/><Relationship Id="rId5" Type="http://schemas.openxmlformats.org/officeDocument/2006/relationships/chart" Target="../charts/chart1.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7.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7.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7.png"/><Relationship Id="rId4" Type="http://schemas.openxmlformats.org/officeDocument/2006/relationships/hyperlink" Target="https://fortune.com/2017/07/20/are-airplanes-safer-than-cars/#:~:text=Put%20it%20another%20way%3A%20Americans,taxis%2C%20are%201%20in%209%2C821."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03C82-F9C6-4167-96C9-307EBC4F3A45}"/>
              </a:ext>
            </a:extLst>
          </p:cNvPr>
          <p:cNvSpPr>
            <a:spLocks noGrp="1"/>
          </p:cNvSpPr>
          <p:nvPr>
            <p:ph type="ctrTitle"/>
          </p:nvPr>
        </p:nvSpPr>
        <p:spPr>
          <a:xfrm>
            <a:off x="647701" y="1454964"/>
            <a:ext cx="3339281" cy="3308840"/>
          </a:xfrm>
        </p:spPr>
        <p:txBody>
          <a:bodyPr>
            <a:normAutofit/>
          </a:bodyPr>
          <a:lstStyle/>
          <a:p>
            <a:r>
              <a:rPr lang="en-US" sz="6000" dirty="0" err="1"/>
              <a:t>Airtravel</a:t>
            </a:r>
            <a:r>
              <a:rPr lang="en-US" sz="6000" dirty="0"/>
              <a:t> safety</a:t>
            </a:r>
          </a:p>
        </p:txBody>
      </p:sp>
      <p:sp>
        <p:nvSpPr>
          <p:cNvPr id="3" name="Subtitle 2">
            <a:extLst>
              <a:ext uri="{FF2B5EF4-FFF2-40B4-BE49-F238E27FC236}">
                <a16:creationId xmlns:a16="http://schemas.microsoft.com/office/drawing/2014/main" id="{9417A247-8B0D-4FBC-BAEE-55010383369E}"/>
              </a:ext>
            </a:extLst>
          </p:cNvPr>
          <p:cNvSpPr>
            <a:spLocks noGrp="1"/>
          </p:cNvSpPr>
          <p:nvPr>
            <p:ph type="subTitle" idx="1"/>
          </p:nvPr>
        </p:nvSpPr>
        <p:spPr>
          <a:xfrm>
            <a:off x="647701" y="4763803"/>
            <a:ext cx="3339281" cy="1464378"/>
          </a:xfrm>
        </p:spPr>
        <p:txBody>
          <a:bodyPr>
            <a:normAutofit/>
          </a:bodyPr>
          <a:lstStyle/>
          <a:p>
            <a:r>
              <a:rPr lang="en-US" sz="1800" dirty="0"/>
              <a:t>Author: Sathish </a:t>
            </a:r>
            <a:r>
              <a:rPr lang="en-US" sz="1800" dirty="0" err="1"/>
              <a:t>MAnthani</a:t>
            </a:r>
            <a:r>
              <a:rPr lang="en-US" sz="1800" dirty="0"/>
              <a:t> </a:t>
            </a:r>
          </a:p>
        </p:txBody>
      </p:sp>
      <p:pic>
        <p:nvPicPr>
          <p:cNvPr id="1026" name="Picture 2" descr="Airline Safety Statistics Pie Chart">
            <a:extLst>
              <a:ext uri="{FF2B5EF4-FFF2-40B4-BE49-F238E27FC236}">
                <a16:creationId xmlns:a16="http://schemas.microsoft.com/office/drawing/2014/main" id="{B0A8C340-4F15-4D87-BBE2-74B4558EB2E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6463" r="31551"/>
          <a:stretch/>
        </p:blipFill>
        <p:spPr bwMode="auto">
          <a:xfrm>
            <a:off x="4672782" y="-457190"/>
            <a:ext cx="7557319" cy="6857990"/>
          </a:xfrm>
          <a:prstGeom prst="rect">
            <a:avLst/>
          </a:prstGeom>
          <a:noFill/>
          <a:extLst>
            <a:ext uri="{909E8E84-426E-40DD-AFC4-6F175D3DCCD1}">
              <a14:hiddenFill xmlns:a14="http://schemas.microsoft.com/office/drawing/2010/main">
                <a:solidFill>
                  <a:srgbClr val="FFFFFF"/>
                </a:solidFill>
              </a14:hiddenFill>
            </a:ext>
          </a:extLst>
        </p:spPr>
      </p:pic>
      <p:sp>
        <p:nvSpPr>
          <p:cNvPr id="71" name="Rectangle 70">
            <a:extLst>
              <a:ext uri="{FF2B5EF4-FFF2-40B4-BE49-F238E27FC236}">
                <a16:creationId xmlns:a16="http://schemas.microsoft.com/office/drawing/2014/main" id="{C91B2AEB-9C03-4291-82DB-27D351F311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5" name="Recorded Sound">
            <a:hlinkClick r:id="" action="ppaction://media"/>
            <a:extLst>
              <a:ext uri="{FF2B5EF4-FFF2-40B4-BE49-F238E27FC236}">
                <a16:creationId xmlns:a16="http://schemas.microsoft.com/office/drawing/2014/main" id="{E2FCA2C1-CF36-4C2D-A9CF-B53DF3F4409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499600" y="-243682"/>
            <a:ext cx="487363" cy="487363"/>
          </a:xfrm>
          <a:prstGeom prst="rect">
            <a:avLst/>
          </a:prstGeom>
        </p:spPr>
      </p:pic>
    </p:spTree>
    <p:extLst>
      <p:ext uri="{BB962C8B-B14F-4D97-AF65-F5344CB8AC3E}">
        <p14:creationId xmlns:p14="http://schemas.microsoft.com/office/powerpoint/2010/main" val="2388559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73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8DCA2-8CED-4C00-87F2-78BB3C27ADAA}"/>
              </a:ext>
            </a:extLst>
          </p:cNvPr>
          <p:cNvSpPr>
            <a:spLocks noGrp="1"/>
          </p:cNvSpPr>
          <p:nvPr>
            <p:ph type="title"/>
          </p:nvPr>
        </p:nvSpPr>
        <p:spPr/>
        <p:txBody>
          <a:bodyPr/>
          <a:lstStyle/>
          <a:p>
            <a:r>
              <a:rPr lang="en-US" dirty="0"/>
              <a:t>Casualties by transportation type</a:t>
            </a:r>
          </a:p>
        </p:txBody>
      </p:sp>
      <p:pic>
        <p:nvPicPr>
          <p:cNvPr id="7" name="Picture 6">
            <a:extLst>
              <a:ext uri="{FF2B5EF4-FFF2-40B4-BE49-F238E27FC236}">
                <a16:creationId xmlns:a16="http://schemas.microsoft.com/office/drawing/2014/main" id="{4C9D53ED-8562-4405-BEE0-59900D9EA64C}"/>
              </a:ext>
            </a:extLst>
          </p:cNvPr>
          <p:cNvPicPr>
            <a:picLocks noChangeAspect="1"/>
          </p:cNvPicPr>
          <p:nvPr/>
        </p:nvPicPr>
        <p:blipFill>
          <a:blip r:embed="rId4"/>
          <a:stretch>
            <a:fillRect/>
          </a:stretch>
        </p:blipFill>
        <p:spPr>
          <a:xfrm>
            <a:off x="646111" y="1926455"/>
            <a:ext cx="5196276" cy="3841254"/>
          </a:xfrm>
          <a:prstGeom prst="rect">
            <a:avLst/>
          </a:prstGeom>
        </p:spPr>
      </p:pic>
      <p:graphicFrame>
        <p:nvGraphicFramePr>
          <p:cNvPr id="14" name="Chart 13">
            <a:extLst>
              <a:ext uri="{FF2B5EF4-FFF2-40B4-BE49-F238E27FC236}">
                <a16:creationId xmlns:a16="http://schemas.microsoft.com/office/drawing/2014/main" id="{1AA80EE6-E9D5-4FD0-9B06-BE61CAEF7B6B}"/>
              </a:ext>
            </a:extLst>
          </p:cNvPr>
          <p:cNvGraphicFramePr>
            <a:graphicFrameLocks/>
          </p:cNvGraphicFramePr>
          <p:nvPr>
            <p:extLst>
              <p:ext uri="{D42A27DB-BD31-4B8C-83A1-F6EECF244321}">
                <p14:modId xmlns:p14="http://schemas.microsoft.com/office/powerpoint/2010/main" val="864868792"/>
              </p:ext>
            </p:extLst>
          </p:nvPr>
        </p:nvGraphicFramePr>
        <p:xfrm>
          <a:off x="6349615" y="1926455"/>
          <a:ext cx="5091501" cy="3750445"/>
        </p:xfrm>
        <a:graphic>
          <a:graphicData uri="http://schemas.openxmlformats.org/drawingml/2006/chart">
            <c:chart xmlns:c="http://schemas.openxmlformats.org/drawingml/2006/chart" xmlns:r="http://schemas.openxmlformats.org/officeDocument/2006/relationships" r:id="rId5"/>
          </a:graphicData>
        </a:graphic>
      </p:graphicFrame>
      <p:sp>
        <p:nvSpPr>
          <p:cNvPr id="15" name="TextBox 14">
            <a:extLst>
              <a:ext uri="{FF2B5EF4-FFF2-40B4-BE49-F238E27FC236}">
                <a16:creationId xmlns:a16="http://schemas.microsoft.com/office/drawing/2014/main" id="{52A7275D-8B6C-4177-BC8C-0EB2D70FBD22}"/>
              </a:ext>
            </a:extLst>
          </p:cNvPr>
          <p:cNvSpPr txBox="1"/>
          <p:nvPr/>
        </p:nvSpPr>
        <p:spPr>
          <a:xfrm>
            <a:off x="7077075" y="5825588"/>
            <a:ext cx="3703258" cy="246221"/>
          </a:xfrm>
          <a:prstGeom prst="rect">
            <a:avLst/>
          </a:prstGeom>
          <a:noFill/>
        </p:spPr>
        <p:txBody>
          <a:bodyPr wrap="none" rtlCol="0">
            <a:spAutoFit/>
          </a:bodyPr>
          <a:lstStyle/>
          <a:p>
            <a:r>
              <a:rPr lang="en-US" sz="1000" dirty="0">
                <a:hlinkClick r:id="rId6"/>
              </a:rPr>
              <a:t>https://www.cdc.gov/nchs/fastats/accidental-injury.htm</a:t>
            </a:r>
            <a:endParaRPr lang="en-US" sz="1000" dirty="0"/>
          </a:p>
        </p:txBody>
      </p:sp>
      <p:pic>
        <p:nvPicPr>
          <p:cNvPr id="19" name="Recorded Sound">
            <a:hlinkClick r:id="" action="ppaction://media"/>
            <a:extLst>
              <a:ext uri="{FF2B5EF4-FFF2-40B4-BE49-F238E27FC236}">
                <a16:creationId xmlns:a16="http://schemas.microsoft.com/office/drawing/2014/main" id="{379B05DE-A4F1-43D4-B381-6E886929579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807152" y="542509"/>
            <a:ext cx="487363" cy="487363"/>
          </a:xfrm>
          <a:prstGeom prst="rect">
            <a:avLst/>
          </a:prstGeom>
        </p:spPr>
      </p:pic>
    </p:spTree>
    <p:extLst>
      <p:ext uri="{BB962C8B-B14F-4D97-AF65-F5344CB8AC3E}">
        <p14:creationId xmlns:p14="http://schemas.microsoft.com/office/powerpoint/2010/main" val="4142886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2626"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8DCA2-8CED-4C00-87F2-78BB3C27ADAA}"/>
              </a:ext>
            </a:extLst>
          </p:cNvPr>
          <p:cNvSpPr>
            <a:spLocks noGrp="1"/>
          </p:cNvSpPr>
          <p:nvPr>
            <p:ph type="title"/>
          </p:nvPr>
        </p:nvSpPr>
        <p:spPr/>
        <p:txBody>
          <a:bodyPr/>
          <a:lstStyle/>
          <a:p>
            <a:r>
              <a:rPr lang="en-US" dirty="0"/>
              <a:t>Airline Fatalities</a:t>
            </a:r>
          </a:p>
        </p:txBody>
      </p:sp>
      <p:pic>
        <p:nvPicPr>
          <p:cNvPr id="6" name="Picture 5">
            <a:extLst>
              <a:ext uri="{FF2B5EF4-FFF2-40B4-BE49-F238E27FC236}">
                <a16:creationId xmlns:a16="http://schemas.microsoft.com/office/drawing/2014/main" id="{042960EE-3F6D-48DA-B766-A38DA61618CC}"/>
              </a:ext>
            </a:extLst>
          </p:cNvPr>
          <p:cNvPicPr>
            <a:picLocks noChangeAspect="1"/>
          </p:cNvPicPr>
          <p:nvPr/>
        </p:nvPicPr>
        <p:blipFill>
          <a:blip r:embed="rId4"/>
          <a:stretch>
            <a:fillRect/>
          </a:stretch>
        </p:blipFill>
        <p:spPr>
          <a:xfrm>
            <a:off x="809624" y="1524000"/>
            <a:ext cx="9404723" cy="4880402"/>
          </a:xfrm>
          <a:prstGeom prst="rect">
            <a:avLst/>
          </a:prstGeom>
        </p:spPr>
      </p:pic>
      <p:pic>
        <p:nvPicPr>
          <p:cNvPr id="4" name="Recorded Sound">
            <a:hlinkClick r:id="" action="ppaction://media"/>
            <a:extLst>
              <a:ext uri="{FF2B5EF4-FFF2-40B4-BE49-F238E27FC236}">
                <a16:creationId xmlns:a16="http://schemas.microsoft.com/office/drawing/2014/main" id="{9B41B27B-B552-4911-A02F-8C13F9CCCA2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3485544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22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8DCA2-8CED-4C00-87F2-78BB3C27ADAA}"/>
              </a:ext>
            </a:extLst>
          </p:cNvPr>
          <p:cNvSpPr>
            <a:spLocks noGrp="1"/>
          </p:cNvSpPr>
          <p:nvPr>
            <p:ph type="title"/>
          </p:nvPr>
        </p:nvSpPr>
        <p:spPr/>
        <p:txBody>
          <a:bodyPr/>
          <a:lstStyle/>
          <a:p>
            <a:r>
              <a:rPr lang="en-US" dirty="0"/>
              <a:t>First-world vs other countries</a:t>
            </a:r>
          </a:p>
        </p:txBody>
      </p:sp>
      <p:pic>
        <p:nvPicPr>
          <p:cNvPr id="3" name="Picture 2">
            <a:extLst>
              <a:ext uri="{FF2B5EF4-FFF2-40B4-BE49-F238E27FC236}">
                <a16:creationId xmlns:a16="http://schemas.microsoft.com/office/drawing/2014/main" id="{389352EC-A255-4761-A71B-2618904E7570}"/>
              </a:ext>
            </a:extLst>
          </p:cNvPr>
          <p:cNvPicPr>
            <a:picLocks noChangeAspect="1"/>
          </p:cNvPicPr>
          <p:nvPr/>
        </p:nvPicPr>
        <p:blipFill>
          <a:blip r:embed="rId4"/>
          <a:stretch>
            <a:fillRect/>
          </a:stretch>
        </p:blipFill>
        <p:spPr>
          <a:xfrm>
            <a:off x="6275070" y="1990725"/>
            <a:ext cx="4988033" cy="4203070"/>
          </a:xfrm>
          <a:prstGeom prst="rect">
            <a:avLst/>
          </a:prstGeom>
        </p:spPr>
      </p:pic>
      <p:pic>
        <p:nvPicPr>
          <p:cNvPr id="4" name="Picture 3">
            <a:extLst>
              <a:ext uri="{FF2B5EF4-FFF2-40B4-BE49-F238E27FC236}">
                <a16:creationId xmlns:a16="http://schemas.microsoft.com/office/drawing/2014/main" id="{63902F75-E550-46E6-91AF-815E90861D64}"/>
              </a:ext>
            </a:extLst>
          </p:cNvPr>
          <p:cNvPicPr>
            <a:picLocks noChangeAspect="1"/>
          </p:cNvPicPr>
          <p:nvPr/>
        </p:nvPicPr>
        <p:blipFill>
          <a:blip r:embed="rId5"/>
          <a:stretch>
            <a:fillRect/>
          </a:stretch>
        </p:blipFill>
        <p:spPr>
          <a:xfrm>
            <a:off x="519113" y="1990725"/>
            <a:ext cx="5664517" cy="4203070"/>
          </a:xfrm>
          <a:prstGeom prst="rect">
            <a:avLst/>
          </a:prstGeom>
        </p:spPr>
      </p:pic>
      <p:pic>
        <p:nvPicPr>
          <p:cNvPr id="5" name="Recorded Sound">
            <a:hlinkClick r:id="" action="ppaction://media"/>
            <a:extLst>
              <a:ext uri="{FF2B5EF4-FFF2-40B4-BE49-F238E27FC236}">
                <a16:creationId xmlns:a16="http://schemas.microsoft.com/office/drawing/2014/main" id="{E37FC90E-78D1-4B0F-AB8E-E5467358AC1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417685" y="326671"/>
            <a:ext cx="487363" cy="487363"/>
          </a:xfrm>
          <a:prstGeom prst="rect">
            <a:avLst/>
          </a:prstGeom>
        </p:spPr>
      </p:pic>
    </p:spTree>
    <p:extLst>
      <p:ext uri="{BB962C8B-B14F-4D97-AF65-F5344CB8AC3E}">
        <p14:creationId xmlns:p14="http://schemas.microsoft.com/office/powerpoint/2010/main" val="2212140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173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2BEB2-BD71-4398-B0C6-F9A13B5FE8F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34D18413-9573-4310-A2BC-083E58AF1DF4}"/>
              </a:ext>
            </a:extLst>
          </p:cNvPr>
          <p:cNvSpPr>
            <a:spLocks noGrp="1"/>
          </p:cNvSpPr>
          <p:nvPr>
            <p:ph idx="1"/>
          </p:nvPr>
        </p:nvSpPr>
        <p:spPr>
          <a:xfrm>
            <a:off x="1225175" y="1591731"/>
            <a:ext cx="8825659" cy="3857267"/>
          </a:xfrm>
        </p:spPr>
        <p:txBody>
          <a:bodyPr>
            <a:noAutofit/>
          </a:bodyPr>
          <a:lstStyle/>
          <a:p>
            <a:pPr>
              <a:lnSpc>
                <a:spcPct val="150000"/>
              </a:lnSpc>
            </a:pPr>
            <a:r>
              <a:rPr lang="en-US" sz="1400" dirty="0"/>
              <a:t>Airline fatalities are declining with time. Advancement in technology is increasing the safety of air travel.</a:t>
            </a:r>
          </a:p>
          <a:p>
            <a:pPr>
              <a:lnSpc>
                <a:spcPct val="150000"/>
              </a:lnSpc>
            </a:pPr>
            <a:r>
              <a:rPr lang="en-US" sz="1400" dirty="0"/>
              <a:t>Americans have a 1 in 114 chance of dying in a car crash and 1 in 9,821 in air travel. </a:t>
            </a:r>
            <a:r>
              <a:rPr lang="en-US" sz="900" dirty="0"/>
              <a:t>[Source: </a:t>
            </a:r>
            <a:r>
              <a:rPr lang="en-US" sz="900" dirty="0">
                <a:hlinkClick r:id="rId4"/>
              </a:rPr>
              <a:t>Fortune.com</a:t>
            </a:r>
            <a:r>
              <a:rPr lang="en-US" sz="900" dirty="0"/>
              <a:t>]</a:t>
            </a:r>
            <a:endParaRPr lang="en-US" sz="1400" dirty="0"/>
          </a:p>
          <a:p>
            <a:pPr>
              <a:lnSpc>
                <a:spcPct val="150000"/>
              </a:lnSpc>
            </a:pPr>
            <a:r>
              <a:rPr lang="en-US" sz="1400" dirty="0"/>
              <a:t>Airlines are clearly safer way of traveling than any other transportation mode</a:t>
            </a:r>
          </a:p>
          <a:p>
            <a:pPr>
              <a:lnSpc>
                <a:spcPct val="150000"/>
              </a:lnSpc>
            </a:pPr>
            <a:r>
              <a:rPr lang="en-US" sz="1400" dirty="0"/>
              <a:t>In 2000-14 period, only 5% of total fatalities occurred by airline operated by first-world country. 95% of fatalities occurred in rest of the world airlines. </a:t>
            </a:r>
          </a:p>
          <a:p>
            <a:pPr>
              <a:lnSpc>
                <a:spcPct val="150000"/>
              </a:lnSpc>
            </a:pPr>
            <a:r>
              <a:rPr lang="en-US" sz="1400" dirty="0"/>
              <a:t>First-world countries have far less air incidents and fatalities than airlines operated by other countries. So, the advancement in technology and increased safety measures are probably keeping the air travel safer in first world countries.</a:t>
            </a:r>
          </a:p>
        </p:txBody>
      </p:sp>
      <p:pic>
        <p:nvPicPr>
          <p:cNvPr id="5" name="Recorded Sound">
            <a:hlinkClick r:id="" action="ppaction://media"/>
            <a:extLst>
              <a:ext uri="{FF2B5EF4-FFF2-40B4-BE49-F238E27FC236}">
                <a16:creationId xmlns:a16="http://schemas.microsoft.com/office/drawing/2014/main" id="{ECD6FBDD-4246-47D3-9C20-E28406517B9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89035" y="291180"/>
            <a:ext cx="487363" cy="487363"/>
          </a:xfrm>
          <a:prstGeom prst="rect">
            <a:avLst/>
          </a:prstGeom>
        </p:spPr>
      </p:pic>
    </p:spTree>
    <p:extLst>
      <p:ext uri="{BB962C8B-B14F-4D97-AF65-F5344CB8AC3E}">
        <p14:creationId xmlns:p14="http://schemas.microsoft.com/office/powerpoint/2010/main" val="2536439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15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9728E-0E27-454A-A95B-3A92F2A07022}"/>
              </a:ext>
            </a:extLst>
          </p:cNvPr>
          <p:cNvSpPr>
            <a:spLocks noGrp="1"/>
          </p:cNvSpPr>
          <p:nvPr>
            <p:ph type="title"/>
          </p:nvPr>
        </p:nvSpPr>
        <p:spPr>
          <a:xfrm>
            <a:off x="1216446" y="2328780"/>
            <a:ext cx="8825658" cy="1566946"/>
          </a:xfrm>
        </p:spPr>
        <p:txBody>
          <a:bodyPr vert="horz" lIns="91440" tIns="45720" rIns="91440" bIns="45720" rtlCol="0" anchor="b">
            <a:normAutofit/>
          </a:bodyPr>
          <a:lstStyle/>
          <a:p>
            <a:pPr algn="ctr" fontAlgn="ctr">
              <a:lnSpc>
                <a:spcPct val="90000"/>
              </a:lnSpc>
            </a:pPr>
            <a:r>
              <a:rPr lang="en-US" sz="6000" dirty="0">
                <a:solidFill>
                  <a:schemeClr val="tx1"/>
                </a:solidFill>
              </a:rPr>
              <a:t>Thank you</a:t>
            </a:r>
            <a:endParaRPr lang="en-US" sz="2600" dirty="0">
              <a:solidFill>
                <a:schemeClr val="tx1"/>
              </a:solidFill>
            </a:endParaRPr>
          </a:p>
        </p:txBody>
      </p:sp>
    </p:spTree>
    <p:extLst>
      <p:ext uri="{BB962C8B-B14F-4D97-AF65-F5344CB8AC3E}">
        <p14:creationId xmlns:p14="http://schemas.microsoft.com/office/powerpoint/2010/main" val="580838520"/>
      </p:ext>
    </p:extLst>
  </p:cSld>
  <p:clrMapOvr>
    <a:overrideClrMapping bg1="dk1" tx1="lt1" bg2="dk2" tx2="lt2" accent1="accent1" accent2="accent2" accent3="accent3" accent4="accent4" accent5="accent5" accent6="accent6" hlink="hlink" folHlink="folHlink"/>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rushVTI">
  <a:themeElements>
    <a:clrScheme name="AnalogousFromLightSeed_2SEEDS">
      <a:dk1>
        <a:srgbClr val="000000"/>
      </a:dk1>
      <a:lt1>
        <a:srgbClr val="FFFFFF"/>
      </a:lt1>
      <a:dk2>
        <a:srgbClr val="412D24"/>
      </a:dk2>
      <a:lt2>
        <a:srgbClr val="E8E4E2"/>
      </a:lt2>
      <a:accent1>
        <a:srgbClr val="7CA9B8"/>
      </a:accent1>
      <a:accent2>
        <a:srgbClr val="80A9A3"/>
      </a:accent2>
      <a:accent3>
        <a:srgbClr val="91A1C3"/>
      </a:accent3>
      <a:accent4>
        <a:srgbClr val="BA7F86"/>
      </a:accent4>
      <a:accent5>
        <a:srgbClr val="C0998A"/>
      </a:accent5>
      <a:accent6>
        <a:srgbClr val="B09F78"/>
      </a:accent6>
      <a:hlink>
        <a:srgbClr val="AA7562"/>
      </a:hlink>
      <a:folHlink>
        <a:srgbClr val="7F7F7F"/>
      </a:folHlink>
    </a:clrScheme>
    <a:fontScheme name="Custom 3">
      <a:majorFont>
        <a:latin typeface="Elephant"/>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ppt/theme/theme2.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docProps/app.xml><?xml version="1.0" encoding="utf-8"?>
<Properties xmlns="http://schemas.openxmlformats.org/officeDocument/2006/extended-properties" xmlns:vt="http://schemas.openxmlformats.org/officeDocument/2006/docPropsVTypes">
  <TotalTime>2167</TotalTime>
  <Words>165</Words>
  <Application>Microsoft Office PowerPoint</Application>
  <PresentationFormat>Widescreen</PresentationFormat>
  <Paragraphs>14</Paragraphs>
  <Slides>6</Slides>
  <Notes>0</Notes>
  <HiddenSlides>0</HiddenSlides>
  <MMClips>5</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6</vt:i4>
      </vt:variant>
    </vt:vector>
  </HeadingPairs>
  <TitlesOfParts>
    <vt:vector size="12" baseType="lpstr">
      <vt:lpstr>Arial</vt:lpstr>
      <vt:lpstr>Century Gothic</vt:lpstr>
      <vt:lpstr>Elephant</vt:lpstr>
      <vt:lpstr>Wingdings 3</vt:lpstr>
      <vt:lpstr>BrushVTI</vt:lpstr>
      <vt:lpstr>Ion</vt:lpstr>
      <vt:lpstr>Airtravel safety</vt:lpstr>
      <vt:lpstr>Casualties by transportation type</vt:lpstr>
      <vt:lpstr>Airline Fatalities</vt:lpstr>
      <vt:lpstr>First-world vs other countries</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Airtravel safety</dc:title>
  <dc:creator>Sathish Manthani</dc:creator>
  <cp:lastModifiedBy>Sathish Manthani</cp:lastModifiedBy>
  <cp:revision>13</cp:revision>
  <dcterms:created xsi:type="dcterms:W3CDTF">2020-08-07T06:43:53Z</dcterms:created>
  <dcterms:modified xsi:type="dcterms:W3CDTF">2020-08-08T18:51:28Z</dcterms:modified>
</cp:coreProperties>
</file>

<file path=docProps/thumbnail.jpeg>
</file>